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8" r:id="rId9"/>
    <p:sldId id="270" r:id="rId10"/>
    <p:sldId id="271" r:id="rId11"/>
    <p:sldId id="275" r:id="rId12"/>
    <p:sldId id="276" r:id="rId13"/>
    <p:sldId id="277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05" autoAdjust="0"/>
  </p:normalViewPr>
  <p:slideViewPr>
    <p:cSldViewPr>
      <p:cViewPr varScale="1">
        <p:scale>
          <a:sx n="85" d="100"/>
          <a:sy n="85" d="100"/>
        </p:scale>
        <p:origin x="-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E08A-BAC1-41A1-A0C5-672F49AABB58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968B-D155-4B03-B332-B19B403769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56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615B84-A814-4E40-8D7A-364FAA8E72F2}" type="datetimeFigureOut">
              <a:rPr lang="de-CH" smtClean="0"/>
              <a:t>12.12.2016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45EC49-1045-4C64-80D8-38A8D3BECB5C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ron.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5300" dirty="0" err="1" smtClean="0"/>
              <a:t>Akronacle</a:t>
            </a:r>
            <a:r>
              <a:rPr lang="de-CH" dirty="0" smtClean="0"/>
              <a:t> – Das Spiel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CH" smtClean="0"/>
          </a:p>
          <a:p>
            <a:r>
              <a:rPr lang="de-CH" smtClean="0"/>
              <a:t> Das Spiel, das mir erlaubt, das Verborgene, das ich verstecke, ans Licht zu holen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901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C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Symbole blau</a:t>
            </a:r>
            <a:r>
              <a:rPr lang="de-CH" dirty="0"/>
              <a:t/>
            </a:r>
            <a:br>
              <a:rPr lang="de-CH" dirty="0"/>
            </a:br>
            <a:r>
              <a:rPr lang="de-CH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Sonne:  </a:t>
            </a:r>
            <a: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Kraft, Selbstvertrauen, Wille</a:t>
            </a:r>
            <a:b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CH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Mond:  </a:t>
            </a:r>
            <a: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Spiegel der Seele, Geborgenheit, Gefühle</a:t>
            </a:r>
            <a:b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CH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Herz:  </a:t>
            </a:r>
            <a: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Liebe, Harmonie, Partnerbild</a:t>
            </a:r>
            <a:b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CH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Faust:  </a:t>
            </a:r>
            <a: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Mut, Durchsetzung, Lebensziel</a:t>
            </a:r>
            <a:b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e-CH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Geldsack:  </a:t>
            </a:r>
            <a: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Genuss, Überfluss, </a:t>
            </a:r>
            <a:r>
              <a:rPr lang="de-CH" sz="1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</a:t>
            </a:r>
            <a:r>
              <a:rPr lang="de-CH" sz="1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Streben</a:t>
            </a:r>
            <a:endParaRPr lang="de-CH" sz="1800" dirty="0">
              <a:solidFill>
                <a:srgbClr val="0070C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1801977" cy="1801977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06" y="2363442"/>
            <a:ext cx="1368112" cy="13681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80"/>
            <a:ext cx="1800200" cy="15821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12" y="4509120"/>
            <a:ext cx="2051694" cy="20516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14" y="4436358"/>
            <a:ext cx="1584176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Die Symbole rot</a:t>
            </a:r>
            <a:br>
              <a:rPr lang="de-CH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de-CH" sz="1800" dirty="0" smtClean="0">
                <a:solidFill>
                  <a:srgbClr val="FF0000"/>
                </a:solidFill>
                <a:effectLst/>
              </a:rPr>
              <a:t>Polizist: 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Kontrolle, Übergriff</a:t>
            </a:r>
            <a:br>
              <a:rPr lang="de-CH" sz="1800" dirty="0" smtClean="0">
                <a:solidFill>
                  <a:schemeClr val="tx1"/>
                </a:solidFill>
                <a:effectLst/>
              </a:rPr>
            </a:br>
            <a:r>
              <a:rPr lang="de-CH" sz="1800" dirty="0" smtClean="0">
                <a:solidFill>
                  <a:srgbClr val="FF0000"/>
                </a:solidFill>
                <a:effectLst/>
              </a:rPr>
              <a:t>Turm: 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Umsturz, Zusammenbruch</a:t>
            </a:r>
            <a:r>
              <a:rPr lang="de-CH" sz="1800" dirty="0" smtClean="0">
                <a:solidFill>
                  <a:srgbClr val="FF0000"/>
                </a:solidFill>
                <a:effectLst/>
              </a:rPr>
              <a:t/>
            </a:r>
            <a:br>
              <a:rPr lang="de-CH" sz="1800" dirty="0" smtClean="0">
                <a:solidFill>
                  <a:srgbClr val="FF0000"/>
                </a:solidFill>
                <a:effectLst/>
              </a:rPr>
            </a:br>
            <a:r>
              <a:rPr lang="de-CH" sz="1800" dirty="0" smtClean="0">
                <a:solidFill>
                  <a:srgbClr val="FF0000"/>
                </a:solidFill>
                <a:effectLst/>
              </a:rPr>
              <a:t>Krokodil: 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Aggression, Wut, Angst, Feind, Hinterhalt, Affekt</a:t>
            </a:r>
            <a:r>
              <a:rPr lang="de-CH" sz="1800" dirty="0" smtClean="0">
                <a:solidFill>
                  <a:srgbClr val="FF0000"/>
                </a:solidFill>
                <a:effectLst/>
              </a:rPr>
              <a:t/>
            </a:r>
            <a:br>
              <a:rPr lang="de-CH" sz="1800" dirty="0" smtClean="0">
                <a:solidFill>
                  <a:srgbClr val="FF0000"/>
                </a:solidFill>
                <a:effectLst/>
              </a:rPr>
            </a:br>
            <a:r>
              <a:rPr lang="de-CH" sz="1800" dirty="0" smtClean="0">
                <a:solidFill>
                  <a:srgbClr val="FF0000"/>
                </a:solidFill>
                <a:effectLst/>
              </a:rPr>
              <a:t>Schwarze Wolke: 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Depression, Enttäuschung, Schmerz</a:t>
            </a:r>
            <a:br>
              <a:rPr lang="de-CH" sz="1800" dirty="0" smtClean="0">
                <a:solidFill>
                  <a:schemeClr val="tx1"/>
                </a:solidFill>
                <a:effectLst/>
              </a:rPr>
            </a:br>
            <a:r>
              <a:rPr lang="de-CH" sz="1800" dirty="0" smtClean="0">
                <a:solidFill>
                  <a:srgbClr val="FF0000"/>
                </a:solidFill>
                <a:effectLst/>
              </a:rPr>
              <a:t>Teufel: 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Gefangene Lebensenergie, Macht, seelische Traumen</a:t>
            </a:r>
            <a:r>
              <a:rPr lang="de-CH" sz="1800" dirty="0" smtClean="0">
                <a:solidFill>
                  <a:srgbClr val="FF0000"/>
                </a:solidFill>
                <a:effectLst/>
              </a:rPr>
              <a:t/>
            </a:r>
            <a:br>
              <a:rPr lang="de-CH" sz="1800" dirty="0" smtClean="0">
                <a:solidFill>
                  <a:srgbClr val="FF0000"/>
                </a:solidFill>
                <a:effectLst/>
              </a:rPr>
            </a:br>
            <a:endParaRPr lang="de-CH" sz="18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1729969" cy="172996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29" y="2261427"/>
            <a:ext cx="1944056" cy="19440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18836"/>
            <a:ext cx="2304256" cy="18866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90475"/>
            <a:ext cx="2196472" cy="1766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2" y="4908113"/>
            <a:ext cx="1531074" cy="15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rgbClr val="FFFF00"/>
                </a:solidFill>
              </a:rPr>
              <a:t>Die Symbole gelb</a:t>
            </a:r>
            <a:br>
              <a:rPr lang="de-CH" dirty="0" smtClean="0">
                <a:solidFill>
                  <a:srgbClr val="FFFF00"/>
                </a:solidFill>
              </a:rPr>
            </a:br>
            <a:r>
              <a:rPr lang="de-CH" sz="2700" dirty="0" smtClean="0"/>
              <a:t> </a:t>
            </a:r>
            <a:r>
              <a:rPr lang="de-CH" sz="1800" dirty="0" smtClean="0">
                <a:solidFill>
                  <a:srgbClr val="FFFF00"/>
                </a:solidFill>
                <a:effectLst/>
              </a:rPr>
              <a:t>Laterne</a:t>
            </a:r>
            <a:r>
              <a:rPr lang="de-CH" sz="1800" dirty="0" smtClean="0">
                <a:effectLst/>
              </a:rPr>
              <a:t>: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Wahrheit, Streben nach Weisheit + tiefer Erkenntnis, Lebenssinn</a:t>
            </a:r>
            <a:r>
              <a:rPr lang="de-CH" sz="1800" dirty="0" smtClean="0">
                <a:effectLst/>
              </a:rPr>
              <a:t/>
            </a:r>
            <a:br>
              <a:rPr lang="de-CH" sz="1800" dirty="0" smtClean="0">
                <a:effectLst/>
              </a:rPr>
            </a:br>
            <a:r>
              <a:rPr lang="de-CH" sz="1800" dirty="0" smtClean="0">
                <a:solidFill>
                  <a:srgbClr val="FFFF00"/>
                </a:solidFill>
                <a:effectLst/>
              </a:rPr>
              <a:t>Stundenglas</a:t>
            </a:r>
            <a:r>
              <a:rPr lang="de-CH" sz="1800" dirty="0" smtClean="0">
                <a:effectLst/>
              </a:rPr>
              <a:t>: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kosmische Zusammenhänge</a:t>
            </a:r>
            <a:r>
              <a:rPr lang="de-CH" sz="1800" dirty="0" smtClean="0">
                <a:effectLst/>
              </a:rPr>
              <a:t/>
            </a:r>
            <a:br>
              <a:rPr lang="de-CH" sz="1800" dirty="0" smtClean="0">
                <a:effectLst/>
              </a:rPr>
            </a:br>
            <a:r>
              <a:rPr lang="de-CH" sz="1800" dirty="0" smtClean="0">
                <a:solidFill>
                  <a:srgbClr val="FFFF00"/>
                </a:solidFill>
                <a:effectLst/>
              </a:rPr>
              <a:t>Schlüssel</a:t>
            </a:r>
            <a:r>
              <a:rPr lang="de-CH" sz="1800" dirty="0" smtClean="0">
                <a:effectLst/>
              </a:rPr>
              <a:t>: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Durchblick, Tiefensicht</a:t>
            </a:r>
            <a:r>
              <a:rPr lang="de-CH" sz="1800" dirty="0" smtClean="0">
                <a:effectLst/>
              </a:rPr>
              <a:t/>
            </a:r>
            <a:br>
              <a:rPr lang="de-CH" sz="1800" dirty="0" smtClean="0">
                <a:effectLst/>
              </a:rPr>
            </a:br>
            <a:r>
              <a:rPr lang="de-CH" sz="1800" dirty="0" smtClean="0">
                <a:solidFill>
                  <a:srgbClr val="FFFF00"/>
                </a:solidFill>
                <a:effectLst/>
              </a:rPr>
              <a:t>Adler:</a:t>
            </a:r>
            <a:r>
              <a:rPr lang="de-CH" sz="1800" dirty="0" smtClean="0">
                <a:effectLst/>
              </a:rPr>
              <a:t>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Weitsicht, Spiritualität</a:t>
            </a:r>
            <a:r>
              <a:rPr lang="de-CH" sz="1800" dirty="0" smtClean="0">
                <a:effectLst/>
              </a:rPr>
              <a:t/>
            </a:r>
            <a:br>
              <a:rPr lang="de-CH" sz="1800" dirty="0" smtClean="0">
                <a:effectLst/>
              </a:rPr>
            </a:br>
            <a:r>
              <a:rPr lang="de-CH" sz="1800" dirty="0" smtClean="0">
                <a:solidFill>
                  <a:srgbClr val="FFFF00"/>
                </a:solidFill>
                <a:effectLst/>
              </a:rPr>
              <a:t>Regenbogen</a:t>
            </a:r>
            <a:r>
              <a:rPr lang="de-CH" sz="1800" dirty="0" smtClean="0">
                <a:effectLst/>
              </a:rPr>
              <a:t>: 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Sehnsucht nach Gott, </a:t>
            </a:r>
            <a:r>
              <a:rPr lang="de-CH" sz="1800" dirty="0" err="1" smtClean="0">
                <a:solidFill>
                  <a:schemeClr val="tx1"/>
                </a:solidFill>
                <a:effectLst/>
              </a:rPr>
              <a:t>spirit</a:t>
            </a:r>
            <a:r>
              <a:rPr lang="de-CH" sz="1800" dirty="0" smtClean="0">
                <a:solidFill>
                  <a:schemeClr val="tx1"/>
                </a:solidFill>
                <a:effectLst/>
              </a:rPr>
              <a:t>. Verschmelzung mit der anderen Welt</a:t>
            </a:r>
            <a:endParaRPr lang="de-CH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9522"/>
            <a:ext cx="2312804" cy="179268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13369"/>
            <a:ext cx="1008112" cy="18088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13369"/>
            <a:ext cx="1440160" cy="16221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70562"/>
            <a:ext cx="2232248" cy="135899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71975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de-CH" dirty="0" smtClean="0"/>
              <a:t>Extra-Chips</a:t>
            </a:r>
            <a:br>
              <a:rPr lang="de-CH" dirty="0" smtClean="0"/>
            </a:br>
            <a:r>
              <a:rPr lang="de-CH" sz="2700" dirty="0" smtClean="0"/>
              <a:t>Die Lupe: </a:t>
            </a:r>
            <a:r>
              <a:rPr lang="de-CH" sz="2400" dirty="0" smtClean="0">
                <a:solidFill>
                  <a:schemeClr val="tx1"/>
                </a:solidFill>
              </a:rPr>
              <a:t>Tageslegung</a:t>
            </a:r>
            <a:r>
              <a:rPr lang="de-CH" sz="2700" dirty="0" smtClean="0"/>
              <a:t/>
            </a:r>
            <a:br>
              <a:rPr lang="de-CH" sz="2700" dirty="0" smtClean="0"/>
            </a:br>
            <a:r>
              <a:rPr lang="de-CH" sz="2700" dirty="0" smtClean="0"/>
              <a:t>Der Spiegel: </a:t>
            </a:r>
            <a:r>
              <a:rPr lang="de-CH" sz="2400" dirty="0" smtClean="0">
                <a:solidFill>
                  <a:schemeClr val="tx1"/>
                </a:solidFill>
              </a:rPr>
              <a:t>Projektion</a:t>
            </a:r>
            <a:endParaRPr lang="de-CH" sz="2400" dirty="0">
              <a:solidFill>
                <a:schemeClr val="tx1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3"/>
            <a:ext cx="1997746" cy="297506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43" y="2708920"/>
            <a:ext cx="27110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94122"/>
          </a:xfrm>
        </p:spPr>
        <p:txBody>
          <a:bodyPr>
            <a:normAutofit/>
          </a:bodyPr>
          <a:lstStyle/>
          <a:p>
            <a:r>
              <a:rPr lang="de-CH" sz="2800" dirty="0" smtClean="0"/>
              <a:t>Die verschiedenen Spielmöglichkeiten</a:t>
            </a:r>
            <a:endParaRPr lang="de-CH" sz="28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2600" dirty="0" smtClean="0"/>
              <a:t>Spiel allein</a:t>
            </a:r>
          </a:p>
          <a:p>
            <a:pPr marL="651510" indent="-514350">
              <a:buAutoNum type="arabicPeriod"/>
            </a:pPr>
            <a:r>
              <a:rPr lang="de-CH" sz="1800" dirty="0" smtClean="0"/>
              <a:t>Die </a:t>
            </a:r>
            <a:r>
              <a:rPr lang="de-CH" sz="1800" b="1" dirty="0" smtClean="0"/>
              <a:t>Tageslegung</a:t>
            </a:r>
            <a:r>
              <a:rPr lang="de-CH" sz="1800" dirty="0" smtClean="0"/>
              <a:t> – was beschäftigt mich heute?</a:t>
            </a:r>
          </a:p>
          <a:p>
            <a:pPr marL="651510" indent="-514350">
              <a:buAutoNum type="arabicPeriod"/>
            </a:pPr>
            <a:r>
              <a:rPr lang="de-CH" sz="1800" dirty="0" smtClean="0"/>
              <a:t>Die </a:t>
            </a:r>
            <a:r>
              <a:rPr lang="de-CH" sz="1800" b="1" dirty="0" smtClean="0"/>
              <a:t>materielle</a:t>
            </a:r>
            <a:r>
              <a:rPr lang="de-CH" sz="1800" dirty="0" smtClean="0"/>
              <a:t> Frage – wie soll ich mich entscheiden?</a:t>
            </a:r>
          </a:p>
          <a:p>
            <a:pPr marL="651510" indent="-514350">
              <a:buAutoNum type="arabicPeriod"/>
            </a:pPr>
            <a:r>
              <a:rPr lang="de-CH" sz="1800" dirty="0" smtClean="0"/>
              <a:t>Die </a:t>
            </a:r>
            <a:r>
              <a:rPr lang="de-CH" sz="1800" b="1" dirty="0" smtClean="0"/>
              <a:t>Herzensfrage</a:t>
            </a:r>
            <a:r>
              <a:rPr lang="de-CH" sz="1800" dirty="0" smtClean="0"/>
              <a:t> – wie empfindet mich der andere?</a:t>
            </a:r>
          </a:p>
          <a:p>
            <a:pPr marL="651510" indent="-514350">
              <a:buAutoNum type="arabicPeriod"/>
            </a:pPr>
            <a:r>
              <a:rPr lang="de-CH" sz="1800" dirty="0" smtClean="0"/>
              <a:t>Die </a:t>
            </a:r>
            <a:r>
              <a:rPr lang="de-CH" sz="1800" b="1" dirty="0" smtClean="0"/>
              <a:t>spirituelle</a:t>
            </a:r>
            <a:r>
              <a:rPr lang="de-CH" sz="1800" dirty="0" smtClean="0"/>
              <a:t> Frage – was sind die höheren Ziele?</a:t>
            </a:r>
          </a:p>
          <a:p>
            <a:pPr marL="651510" indent="-514350">
              <a:buAutoNum type="arabicPeriod"/>
            </a:pPr>
            <a:r>
              <a:rPr lang="de-CH" sz="1800" dirty="0" smtClean="0"/>
              <a:t>Die </a:t>
            </a:r>
            <a:r>
              <a:rPr lang="de-CH" sz="1800" b="1" dirty="0" smtClean="0"/>
              <a:t>Familienaufstellung</a:t>
            </a:r>
            <a:r>
              <a:rPr lang="de-CH" sz="1800" dirty="0" smtClean="0"/>
              <a:t> – wie ist der gegenseitige Kontakt innerhalb der Familie?</a:t>
            </a:r>
          </a:p>
          <a:p>
            <a:pPr marL="651510" indent="-514350">
              <a:buAutoNum type="arabicPeriod"/>
            </a:pPr>
            <a:r>
              <a:rPr lang="de-CH" sz="1800" dirty="0" smtClean="0"/>
              <a:t>Mit </a:t>
            </a:r>
            <a:r>
              <a:rPr lang="de-CH" sz="1800" b="1" dirty="0" smtClean="0"/>
              <a:t>abwesendem</a:t>
            </a:r>
            <a:r>
              <a:rPr lang="de-CH" sz="1800" dirty="0" smtClean="0"/>
              <a:t> Partner – wie ist die Verständigung mit dem nicht anwesenden Partner?</a:t>
            </a:r>
          </a:p>
          <a:p>
            <a:pPr marL="137160" indent="0">
              <a:buNone/>
            </a:pPr>
            <a:endParaRPr lang="de-CH" sz="1800" dirty="0" smtClean="0"/>
          </a:p>
          <a:p>
            <a:pPr marL="137160" indent="0">
              <a:buNone/>
            </a:pPr>
            <a:r>
              <a:rPr lang="de-CH" sz="2600" dirty="0"/>
              <a:t> </a:t>
            </a:r>
            <a:r>
              <a:rPr lang="de-CH" sz="2600" dirty="0" smtClean="0"/>
              <a:t>      Spiel zu zweit</a:t>
            </a:r>
          </a:p>
          <a:p>
            <a:pPr marL="480060" indent="-342900">
              <a:buFont typeface="+mj-lt"/>
              <a:buAutoNum type="arabicPeriod"/>
            </a:pPr>
            <a:r>
              <a:rPr lang="de-CH" sz="1800" dirty="0" smtClean="0"/>
              <a:t>   Das </a:t>
            </a:r>
            <a:r>
              <a:rPr lang="de-CH" sz="1800" b="1" dirty="0" smtClean="0"/>
              <a:t>kontrollierende</a:t>
            </a:r>
            <a:r>
              <a:rPr lang="de-CH" sz="1800" dirty="0" smtClean="0"/>
              <a:t> Spiel – Sinn, Hintergrund, wie gehen wir miteinander        	um?</a:t>
            </a:r>
          </a:p>
          <a:p>
            <a:pPr marL="480060" indent="-342900">
              <a:buFont typeface="+mj-lt"/>
              <a:buAutoNum type="arabicPeriod"/>
            </a:pPr>
            <a:r>
              <a:rPr lang="de-CH" sz="1800" dirty="0" smtClean="0"/>
              <a:t>  Die </a:t>
            </a:r>
            <a:r>
              <a:rPr lang="de-CH" sz="1800" b="1" dirty="0" smtClean="0"/>
              <a:t>Spiegel-Projektion</a:t>
            </a:r>
            <a:r>
              <a:rPr lang="de-CH" sz="1800" dirty="0" smtClean="0"/>
              <a:t> – was übertrage ich auf den anderen und was 	überträgt der andere auf mich?</a:t>
            </a:r>
          </a:p>
          <a:p>
            <a:pPr marL="480060" indent="-342900">
              <a:buFont typeface="+mj-lt"/>
              <a:buAutoNum type="arabicPeriod"/>
            </a:pPr>
            <a:r>
              <a:rPr lang="de-CH" sz="1800" dirty="0" smtClean="0"/>
              <a:t>  Das </a:t>
            </a:r>
            <a:r>
              <a:rPr lang="de-CH" sz="1800" b="1" dirty="0" smtClean="0"/>
              <a:t>intuitive</a:t>
            </a:r>
            <a:r>
              <a:rPr lang="de-CH" sz="1800" dirty="0" smtClean="0"/>
              <a:t> Spiel – wie ist das gegenseitige Fühlen und wie das 	unterschwellige Empfinden?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6492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Bücher zum Spiel</a:t>
            </a:r>
            <a:br>
              <a:rPr lang="de-CH" dirty="0" smtClean="0"/>
            </a:br>
            <a:r>
              <a:rPr lang="de-CH" sz="3100" dirty="0" smtClean="0"/>
              <a:t>in der </a:t>
            </a:r>
            <a:r>
              <a:rPr lang="de-CH" sz="3100" dirty="0" err="1" smtClean="0"/>
              <a:t>Spielbox</a:t>
            </a:r>
            <a:r>
              <a:rPr lang="de-CH" sz="3100" dirty="0" smtClean="0"/>
              <a:t> enthalten</a:t>
            </a:r>
            <a:endParaRPr lang="de-CH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Das </a:t>
            </a:r>
            <a:r>
              <a:rPr lang="de-CH" b="1" dirty="0" err="1" smtClean="0"/>
              <a:t>Akronacle</a:t>
            </a:r>
            <a:r>
              <a:rPr lang="de-CH" b="1" dirty="0" smtClean="0"/>
              <a:t>-Regelwerk</a:t>
            </a:r>
            <a:r>
              <a:rPr lang="de-CH" dirty="0" smtClean="0"/>
              <a:t> – führt dich ein in Theorie, Spielmöglichkeiten, Bühneninventar, wie Symbol-Jetons und ihre Bedeutung, Lupe und Lösungskarten d/e</a:t>
            </a:r>
          </a:p>
          <a:p>
            <a:endParaRPr lang="de-CH" dirty="0"/>
          </a:p>
          <a:p>
            <a:r>
              <a:rPr lang="de-CH" dirty="0" smtClean="0"/>
              <a:t>Das </a:t>
            </a:r>
            <a:r>
              <a:rPr lang="de-CH" b="1" dirty="0" err="1" smtClean="0"/>
              <a:t>Akronacle</a:t>
            </a:r>
            <a:r>
              <a:rPr lang="de-CH" b="1" dirty="0" smtClean="0"/>
              <a:t>-Begleitbuch</a:t>
            </a:r>
            <a:r>
              <a:rPr lang="de-CH" dirty="0" smtClean="0"/>
              <a:t> – ist das Deutungsbuch zu den Symbolen mit allen Kombinationsmöglichkeiten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99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476672"/>
            <a:ext cx="5486400" cy="655216"/>
          </a:xfrm>
        </p:spPr>
        <p:txBody>
          <a:bodyPr>
            <a:noAutofit/>
          </a:bodyPr>
          <a:lstStyle/>
          <a:p>
            <a:r>
              <a:rPr lang="de-CH" sz="2400" dirty="0" smtClean="0"/>
              <a:t>Viel Freude am Spiel und seinen Antworten gepaart mit tiefen Erkenntnissen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2058"/>
          <a:stretch>
            <a:fillRect/>
          </a:stretch>
        </p:blipFill>
        <p:spPr>
          <a:xfrm>
            <a:off x="2051720" y="1992973"/>
            <a:ext cx="5263480" cy="3801402"/>
          </a:xfrm>
        </p:spPr>
      </p:pic>
    </p:spTree>
    <p:extLst>
      <p:ext uri="{BB962C8B-B14F-4D97-AF65-F5344CB8AC3E}">
        <p14:creationId xmlns:p14="http://schemas.microsoft.com/office/powerpoint/2010/main" val="3853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Das </a:t>
            </a:r>
            <a:r>
              <a:rPr lang="de-CH" dirty="0" err="1" smtClean="0"/>
              <a:t>Akronacle</a:t>
            </a:r>
            <a:r>
              <a:rPr lang="de-CH" dirty="0" smtClean="0"/>
              <a:t>, die dreidimensionale Lebensbühne</a:t>
            </a:r>
            <a:br>
              <a:rPr lang="de-CH" dirty="0" smtClean="0"/>
            </a:br>
            <a:r>
              <a:rPr lang="de-CH" sz="3100" dirty="0" smtClean="0"/>
              <a:t>gibt mögliche Antworten für alle Lebenslagen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txBody>
          <a:bodyPr>
            <a:normAutofit/>
          </a:bodyPr>
          <a:lstStyle/>
          <a:p>
            <a:pPr algn="ctr"/>
            <a:r>
              <a:rPr lang="de-CH" sz="3600" dirty="0" smtClean="0">
                <a:hlinkClick r:id="rId2"/>
              </a:rPr>
              <a:t>www.akron.ch</a:t>
            </a:r>
            <a:endParaRPr lang="de-CH" sz="3600" dirty="0" smtClean="0"/>
          </a:p>
          <a:p>
            <a:pPr algn="ctr"/>
            <a:r>
              <a:rPr lang="de-CH" sz="3600" dirty="0" smtClean="0">
                <a:solidFill>
                  <a:srgbClr val="7030A0"/>
                </a:solidFill>
              </a:rPr>
              <a:t>www.lussia.ch</a:t>
            </a:r>
          </a:p>
          <a:p>
            <a:pPr algn="ctr"/>
            <a:endParaRPr lang="de-CH" sz="3600" dirty="0" smtClean="0"/>
          </a:p>
          <a:p>
            <a:pPr algn="ctr"/>
            <a:endParaRPr lang="de-CH" sz="3600" dirty="0"/>
          </a:p>
          <a:p>
            <a:pPr algn="ctr"/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6599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Das Theaterbühnen-Modell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3" y="1691322"/>
            <a:ext cx="3345873" cy="4526280"/>
          </a:xfrm>
        </p:spPr>
      </p:pic>
    </p:spTree>
    <p:extLst>
      <p:ext uri="{BB962C8B-B14F-4D97-AF65-F5344CB8AC3E}">
        <p14:creationId xmlns:p14="http://schemas.microsoft.com/office/powerpoint/2010/main" val="15017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smtClean="0"/>
              <a:t>Meine Bühne …</a:t>
            </a:r>
            <a:endParaRPr lang="de-CH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153104" cy="5073428"/>
          </a:xfrm>
        </p:spPr>
      </p:pic>
    </p:spTree>
    <p:extLst>
      <p:ext uri="{BB962C8B-B14F-4D97-AF65-F5344CB8AC3E}">
        <p14:creationId xmlns:p14="http://schemas.microsoft.com/office/powerpoint/2010/main" val="1610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580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… Deine Bühne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0728"/>
            <a:ext cx="4032448" cy="5191848"/>
          </a:xfrm>
        </p:spPr>
      </p:pic>
    </p:spTree>
    <p:extLst>
      <p:ext uri="{BB962C8B-B14F-4D97-AF65-F5344CB8AC3E}">
        <p14:creationId xmlns:p14="http://schemas.microsoft.com/office/powerpoint/2010/main" val="189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 smtClean="0"/>
              <a:t>Unsere gemeinsame Bühne und die Berührung unserer Requisiten</a:t>
            </a:r>
            <a:endParaRPr lang="de-CH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950457" cy="5183981"/>
          </a:xfrm>
        </p:spPr>
      </p:pic>
    </p:spTree>
    <p:extLst>
      <p:ext uri="{BB962C8B-B14F-4D97-AF65-F5344CB8AC3E}">
        <p14:creationId xmlns:p14="http://schemas.microsoft.com/office/powerpoint/2010/main" val="3152360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 aufs Spielbrett übertragen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829168" cy="3693834"/>
          </a:xfrm>
        </p:spPr>
      </p:pic>
    </p:spTree>
    <p:extLst>
      <p:ext uri="{BB962C8B-B14F-4D97-AF65-F5344CB8AC3E}">
        <p14:creationId xmlns:p14="http://schemas.microsoft.com/office/powerpoint/2010/main" val="35421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gehört zum Spiel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726924" cy="3960439"/>
          </a:xfrm>
        </p:spPr>
      </p:pic>
    </p:spTree>
    <p:extLst>
      <p:ext uri="{BB962C8B-B14F-4D97-AF65-F5344CB8AC3E}">
        <p14:creationId xmlns:p14="http://schemas.microsoft.com/office/powerpoint/2010/main" val="19116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Lösungskarten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44" y="1268760"/>
            <a:ext cx="6178902" cy="4857403"/>
          </a:xfrm>
        </p:spPr>
      </p:pic>
    </p:spTree>
    <p:extLst>
      <p:ext uri="{BB962C8B-B14F-4D97-AF65-F5344CB8AC3E}">
        <p14:creationId xmlns:p14="http://schemas.microsoft.com/office/powerpoint/2010/main" val="32631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CH" spc="50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Die Symbole grün</a:t>
            </a:r>
            <a:r>
              <a:rPr lang="de-CH" spc="50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de-CH" spc="50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de-CH" sz="2000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altes Haus:</a:t>
            </a:r>
            <a:r>
              <a:rPr lang="de-CH" sz="2000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de-CH" sz="2000" spc="50" dirty="0" smtClean="0">
                <a:ln w="11430">
                  <a:noFill/>
                </a:ln>
                <a:solidFill>
                  <a:schemeClr val="tx1"/>
                </a:solidFill>
                <a:effectLst/>
              </a:rPr>
              <a:t>soziale Wurzeln</a:t>
            </a: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alte Eltern: </a:t>
            </a:r>
            <a:r>
              <a:rPr lang="de-CH" sz="2000" spc="50" dirty="0" smtClean="0">
                <a:ln w="11430">
                  <a:noFill/>
                </a:ln>
                <a:solidFill>
                  <a:schemeClr val="tx1"/>
                </a:solidFill>
                <a:effectLst/>
              </a:rPr>
              <a:t>Eltern</a:t>
            </a: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de-CH" sz="2000" spc="50" dirty="0" smtClean="0">
                <a:ln w="11430">
                  <a:noFill/>
                </a:ln>
                <a:solidFill>
                  <a:schemeClr val="tx1"/>
                </a:solidFill>
                <a:effectLst/>
              </a:rPr>
              <a:t>soziale Prägungen</a:t>
            </a: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Eigenheim: </a:t>
            </a:r>
            <a:r>
              <a:rPr lang="de-CH" sz="2000" spc="50" dirty="0" smtClean="0">
                <a:ln w="11430">
                  <a:noFill/>
                </a:ln>
                <a:solidFill>
                  <a:schemeClr val="tx1"/>
                </a:solidFill>
                <a:effectLst/>
              </a:rPr>
              <a:t>soziales Umfeld, Traumschloss</a:t>
            </a: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Partner: </a:t>
            </a:r>
            <a:r>
              <a:rPr lang="de-CH" sz="2000" spc="50" dirty="0" smtClean="0">
                <a:ln w="11430">
                  <a:noFill/>
                </a:ln>
                <a:solidFill>
                  <a:schemeClr val="tx1"/>
                </a:solidFill>
                <a:effectLst/>
              </a:rPr>
              <a:t>Beziehungspersonen</a:t>
            </a: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de-CH" sz="2000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</a:rPr>
              <a:t>Kinder: </a:t>
            </a:r>
            <a:r>
              <a:rPr lang="de-CH" sz="2000" spc="50" dirty="0" smtClean="0">
                <a:ln w="11430">
                  <a:noFill/>
                </a:ln>
                <a:solidFill>
                  <a:schemeClr val="tx1"/>
                </a:solidFill>
                <a:effectLst/>
              </a:rPr>
              <a:t>Unschuld, Offenheit</a:t>
            </a:r>
            <a:endParaRPr lang="de-CH" sz="1800" spc="50" dirty="0">
              <a:ln w="11430"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3" y="2501520"/>
            <a:ext cx="2088232" cy="1400982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94" y="2420888"/>
            <a:ext cx="1407596" cy="14816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4" y="4716550"/>
            <a:ext cx="1890472" cy="160040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09" y="4425926"/>
            <a:ext cx="1407596" cy="191081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69160"/>
            <a:ext cx="1429165" cy="14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194</Words>
  <Application>Microsoft Office PowerPoint</Application>
  <PresentationFormat>Bildschirmpräsentation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Ananke</vt:lpstr>
      <vt:lpstr>   Akronacle – Das Spiel  </vt:lpstr>
      <vt:lpstr>Das Theaterbühnen-Modell</vt:lpstr>
      <vt:lpstr>Meine Bühne …</vt:lpstr>
      <vt:lpstr>… Deine Bühne</vt:lpstr>
      <vt:lpstr>Unsere gemeinsame Bühne und die Berührung unserer Requisiten</vt:lpstr>
      <vt:lpstr>… aufs Spielbrett übertragen</vt:lpstr>
      <vt:lpstr>Das gehört zum Spiel</vt:lpstr>
      <vt:lpstr>Die Lösungskarten</vt:lpstr>
      <vt:lpstr>Die Symbole grün altes Haus: soziale Wurzeln alte Eltern: Eltern, soziale Prägungen Eigenheim: soziales Umfeld, Traumschloss Partner: Beziehungspersonen Kinder: Unschuld, Offenheit</vt:lpstr>
      <vt:lpstr>Die Symbole blau Sonne:  Kraft, Selbstvertrauen, Wille Mond:  Spiegel der Seele, Geborgenheit, Gefühle Herz:  Liebe, Harmonie, Partnerbild Faust:  Mut, Durchsetzung, Lebensziel Geldsack:  Genuss, Überfluss, mat. Streben</vt:lpstr>
      <vt:lpstr>Die Symbole rot Polizist:  Kontrolle, Übergriff Turm:  Umsturz, Zusammenbruch Krokodil:  Aggression, Wut, Angst, Feind, Hinterhalt, Affekt Schwarze Wolke:  Depression, Enttäuschung, Schmerz Teufel:  Gefangene Lebensenergie, Macht, seelische Traumen </vt:lpstr>
      <vt:lpstr>Die Symbole gelb  Laterne: Wahrheit, Streben nach Weisheit + tiefer Erkenntnis, Lebenssinn Stundenglas: kosmische Zusammenhänge Schlüssel: Durchblick, Tiefensicht Adler: Weitsicht, Spiritualität Regenbogen: Sehnsucht nach Gott, spirit. Verschmelzung mit der anderen Welt</vt:lpstr>
      <vt:lpstr>Extra-Chips Die Lupe: Tageslegung Der Spiegel: Projektion</vt:lpstr>
      <vt:lpstr>Die verschiedenen Spielmöglichkeiten</vt:lpstr>
      <vt:lpstr>Bücher zum Spiel in der Spielbox enthalten</vt:lpstr>
      <vt:lpstr>Viel Freude am Spiel und seinen Antworten gepaart mit tiefen Erkenntnissen</vt:lpstr>
      <vt:lpstr>  Das Akronacle, die dreidimensionale Lebensbühne gibt mögliche Antworten für alle Lebenslagen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Akronacle</dc:title>
  <dc:creator>Luzia Zäch</dc:creator>
  <cp:lastModifiedBy>Luzia Zäch</cp:lastModifiedBy>
  <cp:revision>48</cp:revision>
  <dcterms:created xsi:type="dcterms:W3CDTF">2012-01-31T20:32:29Z</dcterms:created>
  <dcterms:modified xsi:type="dcterms:W3CDTF">2016-12-12T15:51:11Z</dcterms:modified>
</cp:coreProperties>
</file>